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86" r:id="rId4"/>
    <p:sldId id="287" r:id="rId5"/>
    <p:sldId id="289" r:id="rId6"/>
    <p:sldId id="288" r:id="rId7"/>
    <p:sldId id="290" r:id="rId8"/>
    <p:sldId id="318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6" r:id="rId22"/>
    <p:sldId id="303" r:id="rId23"/>
    <p:sldId id="307" r:id="rId24"/>
    <p:sldId id="304" r:id="rId25"/>
    <p:sldId id="308" r:id="rId26"/>
    <p:sldId id="305" r:id="rId27"/>
    <p:sldId id="309" r:id="rId28"/>
    <p:sldId id="310" r:id="rId29"/>
    <p:sldId id="317" r:id="rId30"/>
    <p:sldId id="311" r:id="rId31"/>
    <p:sldId id="312" r:id="rId32"/>
    <p:sldId id="313" r:id="rId33"/>
    <p:sldId id="314" r:id="rId34"/>
    <p:sldId id="315" r:id="rId35"/>
    <p:sldId id="316" r:id="rId36"/>
    <p:sldId id="28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4"/>
    <p:restoredTop sz="92643"/>
  </p:normalViewPr>
  <p:slideViewPr>
    <p:cSldViewPr snapToGrid="0" snapToObjects="1">
      <p:cViewPr varScale="1">
        <p:scale>
          <a:sx n="124" d="100"/>
          <a:sy n="124" d="100"/>
        </p:scale>
        <p:origin x="15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950C4-24C5-BE43-BB01-DFD7BDAB313A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03D39-E325-5342-9930-C2DB8C75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5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CFA-09AA-E24E-9FF1-1DAED68D6B5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9D6-1696-7449-91FE-9E1AE4FEC4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9D6-1696-7449-91FE-9E1AE4FEC4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CFA-09AA-E24E-9FF1-1DAED68D6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9D6-1696-7449-91FE-9E1AE4FEC4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CFA-09AA-E24E-9FF1-1DAED68D6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FEFC59D6-1696-7449-91FE-9E1AE4FEC4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CFA-09AA-E24E-9FF1-1DAED68D6B5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FEFC59D6-1696-7449-91FE-9E1AE4FEC4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CFA-09AA-E24E-9FF1-1DAED68D6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FEFC59D6-1696-7449-91FE-9E1AE4FEC4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CFA-09AA-E24E-9FF1-1DAED68D6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9D6-1696-7449-91FE-9E1AE4FEC4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CFA-09AA-E24E-9FF1-1DAED68D6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9D6-1696-7449-91FE-9E1AE4FEC4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CFA-09AA-E24E-9FF1-1DAED68D6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9D6-1696-7449-91FE-9E1AE4FEC4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CFA-09AA-E24E-9FF1-1DAED68D6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9D6-1696-7449-91FE-9E1AE4FEC4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CFA-09AA-E24E-9FF1-1DAED68D6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9D6-1696-7449-91FE-9E1AE4FEC4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CFA-09AA-E24E-9FF1-1DAED68D6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9D6-1696-7449-91FE-9E1AE4FEC4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CFA-09AA-E24E-9FF1-1DAED68D6B5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9D6-1696-7449-91FE-9E1AE4FEC4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CFA-09AA-E24E-9FF1-1DAED68D6B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9D6-1696-7449-91FE-9E1AE4FEC4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CFA-09AA-E24E-9FF1-1DAED68D6B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9D6-1696-7449-91FE-9E1AE4FEC4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CFA-09AA-E24E-9FF1-1DAED68D6B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9D6-1696-7449-91FE-9E1AE4FEC4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9CFA-09AA-E24E-9FF1-1DAED68D6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EFC59D6-1696-7449-91FE-9E1AE4FEC4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A289CFA-09AA-E24E-9FF1-1DAED68D6B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429" y="1469571"/>
            <a:ext cx="6168571" cy="2492829"/>
          </a:xfrm>
        </p:spPr>
        <p:txBody>
          <a:bodyPr/>
          <a:lstStyle/>
          <a:p>
            <a:r>
              <a:rPr lang="en-US" dirty="0"/>
              <a:t>Economic Exposure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4529666"/>
            <a:ext cx="6762749" cy="1189815"/>
          </a:xfrm>
        </p:spPr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44671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Consider a U.S. firm that has an asset/operation in the U.K.</a:t>
            </a:r>
          </a:p>
          <a:p>
            <a:r>
              <a:rPr lang="en-US" dirty="0"/>
              <a:t>In this coming time period, the price of £ is uncertain: there are 3 possible states, with each state equally likely to occur.  The three possible prices of £ at the end of the time period are $1.4/£, $1.5/£, and $1.6/£.  Suppose that the current forward rate is $1.5/£.</a:t>
            </a:r>
          </a:p>
          <a:p>
            <a:r>
              <a:rPr lang="en-US" dirty="0"/>
              <a:t>The main takeaway: the size of b, exposure coefficient, depends on how the local currency value of the asset (P*) and the dollar value of the local currency </a:t>
            </a:r>
            <a:r>
              <a:rPr lang="en-US" dirty="0" err="1"/>
              <a:t>comove</a:t>
            </a:r>
            <a:r>
              <a:rPr lang="en-US" dirty="0"/>
              <a:t> together.</a:t>
            </a:r>
          </a:p>
          <a:p>
            <a:r>
              <a:rPr lang="en-US" dirty="0"/>
              <a:t>Now, consider three cases: Case 1: positive correlation; Case 2: negative correlation; Case 3: zero correlation.</a:t>
            </a:r>
          </a:p>
        </p:txBody>
      </p:sp>
    </p:spTree>
    <p:extLst>
      <p:ext uri="{BB962C8B-B14F-4D97-AF65-F5344CB8AC3E}">
        <p14:creationId xmlns:p14="http://schemas.microsoft.com/office/powerpoint/2010/main" val="76653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970309" cy="1044388"/>
          </a:xfrm>
        </p:spPr>
        <p:txBody>
          <a:bodyPr/>
          <a:lstStyle/>
          <a:p>
            <a:r>
              <a:rPr lang="en-US" dirty="0"/>
              <a:t>3 cases with different correlations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118" b="-8912"/>
          <a:stretch/>
        </p:blipFill>
        <p:spPr>
          <a:xfrm>
            <a:off x="779463" y="1758551"/>
            <a:ext cx="7583487" cy="5099449"/>
          </a:xfrm>
        </p:spPr>
      </p:pic>
    </p:spTree>
    <p:extLst>
      <p:ext uri="{BB962C8B-B14F-4D97-AF65-F5344CB8AC3E}">
        <p14:creationId xmlns:p14="http://schemas.microsoft.com/office/powerpoint/2010/main" val="1392392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real life, we would expect a somewhat positive correlation between local currency price of the asset (P*) and the dollar price of local currency (S).</a:t>
            </a:r>
          </a:p>
          <a:p>
            <a:r>
              <a:rPr lang="en-US" dirty="0"/>
              <a:t>That is, Case 1 is a more typical situation in real life.</a:t>
            </a:r>
          </a:p>
          <a:p>
            <a:r>
              <a:rPr lang="en-US" dirty="0"/>
              <a:t>Logic: when hot money flows into a country for whatever reason, it drives up both the dollar price of its currency and the local currency price of its assets.</a:t>
            </a:r>
          </a:p>
          <a:p>
            <a:r>
              <a:rPr lang="en-US" dirty="0"/>
              <a:t>So now let us take a look at the computation for Case 1.</a:t>
            </a:r>
          </a:p>
        </p:txBody>
      </p:sp>
    </p:spTree>
    <p:extLst>
      <p:ext uri="{BB962C8B-B14F-4D97-AF65-F5344CB8AC3E}">
        <p14:creationId xmlns:p14="http://schemas.microsoft.com/office/powerpoint/2010/main" val="134511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– Case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3963" t="10863" r="-13963" b="-10863"/>
          <a:stretch/>
        </p:blipFill>
        <p:spPr>
          <a:xfrm>
            <a:off x="-181415" y="1591070"/>
            <a:ext cx="9656846" cy="526693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717332-9B14-CA4B-932F-7583439EBF51}"/>
              </a:ext>
            </a:extLst>
          </p:cNvPr>
          <p:cNvSpPr txBox="1"/>
          <p:nvPr/>
        </p:nvSpPr>
        <p:spPr>
          <a:xfrm>
            <a:off x="2743200" y="2928637"/>
            <a:ext cx="198227" cy="368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3224080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asset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believe that there is positive correlation between P* and S (i.e., Case 1), the estimate of the exposure is £1,700.</a:t>
            </a:r>
          </a:p>
          <a:p>
            <a:r>
              <a:rPr lang="en-US" dirty="0"/>
              <a:t>Note that £1,700 is a </a:t>
            </a:r>
            <a:r>
              <a:rPr lang="en-US" dirty="0">
                <a:solidFill>
                  <a:srgbClr val="FF0000"/>
                </a:solidFill>
              </a:rPr>
              <a:t>larger</a:t>
            </a:r>
            <a:r>
              <a:rPr lang="en-US" dirty="0"/>
              <a:t> exposure than three possible local currency asset values (£980, £1,000, £1,070 ) would suggest.</a:t>
            </a:r>
          </a:p>
          <a:p>
            <a:r>
              <a:rPr lang="en-US" dirty="0"/>
              <a:t>One can use financial contracts to hedge the exposure.</a:t>
            </a:r>
          </a:p>
          <a:p>
            <a:r>
              <a:rPr lang="en-US" dirty="0"/>
              <a:t>For example, the firm can </a:t>
            </a:r>
            <a:r>
              <a:rPr lang="en-US" dirty="0">
                <a:solidFill>
                  <a:srgbClr val="FF0000"/>
                </a:solidFill>
              </a:rPr>
              <a:t>sell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£1,700 forward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4457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Hedge outcomes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99" b="-39442"/>
          <a:stretch/>
        </p:blipFill>
        <p:spPr>
          <a:xfrm>
            <a:off x="307010" y="1744593"/>
            <a:ext cx="8540447" cy="6015361"/>
          </a:xfrm>
        </p:spPr>
      </p:pic>
    </p:spTree>
    <p:extLst>
      <p:ext uri="{BB962C8B-B14F-4D97-AF65-F5344CB8AC3E}">
        <p14:creationId xmlns:p14="http://schemas.microsoft.com/office/powerpoint/2010/main" val="1558929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Recall P = a + b × S + e.</a:t>
            </a:r>
          </a:p>
          <a:p>
            <a:r>
              <a:rPr lang="en-US" dirty="0"/>
              <a:t>Variance decomposition: Var(P) = b</a:t>
            </a:r>
            <a:r>
              <a:rPr lang="en-US" baseline="30000" dirty="0"/>
              <a:t>2</a:t>
            </a:r>
            <a:r>
              <a:rPr lang="en-US" dirty="0"/>
              <a:t> Var(S) + Var(e). That is, 19659 = (1700)</a:t>
            </a:r>
            <a:r>
              <a:rPr lang="en-US" baseline="30000" dirty="0"/>
              <a:t>2</a:t>
            </a:r>
            <a:r>
              <a:rPr lang="en-US" dirty="0"/>
              <a:t> * (0.02/3) + 392.</a:t>
            </a:r>
          </a:p>
          <a:p>
            <a:r>
              <a:rPr lang="en-US" dirty="0"/>
              <a:t>For Case 1, much of the uncertainty regarding P is associated with the uncertainty regarding S.  Through hedging, we can get rid of the uncertainty regarding S.</a:t>
            </a:r>
          </a:p>
          <a:p>
            <a:r>
              <a:rPr lang="en-US" dirty="0"/>
              <a:t>The remaining </a:t>
            </a:r>
            <a:r>
              <a:rPr lang="en-US" dirty="0" err="1"/>
              <a:t>Var</a:t>
            </a:r>
            <a:r>
              <a:rPr lang="en-US" dirty="0"/>
              <a:t>(e) is 392 ($)</a:t>
            </a:r>
            <a:r>
              <a:rPr lang="en-US" baseline="30000" dirty="0"/>
              <a:t>2</a:t>
            </a:r>
            <a:r>
              <a:rPr lang="en-US" dirty="0"/>
              <a:t>.  This component cannot be hedged away.</a:t>
            </a:r>
          </a:p>
          <a:p>
            <a:r>
              <a:rPr lang="en-US" dirty="0"/>
              <a:t>To see this, you will note that the 3 possible dollar value of hedged position are $1,542, $1,500, and $1,542.  There exist small variations after hedging.</a:t>
            </a:r>
          </a:p>
        </p:txBody>
      </p:sp>
    </p:spTree>
    <p:extLst>
      <p:ext uri="{BB962C8B-B14F-4D97-AF65-F5344CB8AC3E}">
        <p14:creationId xmlns:p14="http://schemas.microsoft.com/office/powerpoint/2010/main" val="2986541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correlation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88767"/>
            <a:ext cx="7583487" cy="4856951"/>
          </a:xfrm>
        </p:spPr>
        <p:txBody>
          <a:bodyPr>
            <a:normAutofit fontScale="92500"/>
          </a:bodyPr>
          <a:lstStyle/>
          <a:p>
            <a:r>
              <a:rPr lang="en-US" dirty="0"/>
              <a:t>In contrast, Case 3 reaches a full/complete hedge.  The dollar value of hedged position is $1,500 across three states.</a:t>
            </a:r>
          </a:p>
          <a:p>
            <a:r>
              <a:rPr lang="en-US" dirty="0"/>
              <a:t>This is so because </a:t>
            </a:r>
            <a:r>
              <a:rPr lang="en-US" dirty="0" err="1"/>
              <a:t>Var</a:t>
            </a:r>
            <a:r>
              <a:rPr lang="en-US" dirty="0"/>
              <a:t>(e) = 0.</a:t>
            </a:r>
          </a:p>
          <a:p>
            <a:r>
              <a:rPr lang="en-US" dirty="0"/>
              <a:t>Also note that in Case 3, P* has a value of £1,000 across three states.  The firm is actually dealing with a “contractual” cash flow that is denominated in £.</a:t>
            </a:r>
          </a:p>
          <a:p>
            <a:r>
              <a:rPr lang="en-US" dirty="0"/>
              <a:t>This case is virtually a transaction exposure.</a:t>
            </a:r>
          </a:p>
          <a:p>
            <a:r>
              <a:rPr lang="en-US" dirty="0"/>
              <a:t>Thus, the size of b is simply £1,000.</a:t>
            </a:r>
          </a:p>
          <a:p>
            <a:r>
              <a:rPr lang="en-US" dirty="0"/>
              <a:t>In Case 2, the size of b is zero.  Thus, no hedging is needed because FX risk is offset by by movements of the local currency price of the asset.</a:t>
            </a:r>
          </a:p>
        </p:txBody>
      </p:sp>
    </p:spTree>
    <p:extLst>
      <p:ext uri="{BB962C8B-B14F-4D97-AF65-F5344CB8AC3E}">
        <p14:creationId xmlns:p14="http://schemas.microsoft.com/office/powerpoint/2010/main" val="3569043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2575" lvl="1" indent="-282575">
              <a:spcBef>
                <a:spcPts val="2000"/>
              </a:spcBef>
            </a:pPr>
            <a:r>
              <a:rPr lang="en-US" altLang="en-US" sz="2400" dirty="0"/>
              <a:t>Operating exposure: sensitivity of the firm’s operating cash flows in home currency to random changes in exchange rates.</a:t>
            </a:r>
          </a:p>
          <a:p>
            <a:r>
              <a:rPr lang="en-US" dirty="0"/>
              <a:t>In many cases, operating exposure may be account for a larger proportion of the firm’s total exposure than contractual (e.g., receivables and payables) exposure.</a:t>
            </a:r>
          </a:p>
          <a:p>
            <a:r>
              <a:rPr lang="en-US" dirty="0"/>
              <a:t>There are 2 effects when a firm exposes to FX risk.  Consider an appreciation of Chinese Yuan for Apple Inc.:</a:t>
            </a:r>
          </a:p>
          <a:p>
            <a:r>
              <a:rPr lang="en-US" dirty="0"/>
              <a:t>(1) The </a:t>
            </a:r>
            <a:r>
              <a:rPr lang="en-US" dirty="0">
                <a:solidFill>
                  <a:srgbClr val="FF0000"/>
                </a:solidFill>
              </a:rPr>
              <a:t>competitive</a:t>
            </a:r>
            <a:r>
              <a:rPr lang="en-US" dirty="0"/>
              <a:t> effect: this may affect Apple’s competitive position in China, the U.S., and everywhere (vs. Samsung, </a:t>
            </a:r>
            <a:r>
              <a:rPr lang="en-US" dirty="0" err="1"/>
              <a:t>Oppo</a:t>
            </a:r>
            <a:r>
              <a:rPr lang="en-US" dirty="0"/>
              <a:t>, Huawei, Vivo).</a:t>
            </a:r>
          </a:p>
          <a:p>
            <a:r>
              <a:rPr lang="en-US" dirty="0"/>
              <a:t>(2) The </a:t>
            </a:r>
            <a:r>
              <a:rPr lang="en-US" dirty="0">
                <a:solidFill>
                  <a:srgbClr val="FF0000"/>
                </a:solidFill>
              </a:rPr>
              <a:t>conversion</a:t>
            </a:r>
            <a:r>
              <a:rPr lang="en-US" dirty="0"/>
              <a:t> effect: a given operating cash flow in ¥ will be converted into a higher $ amount.</a:t>
            </a:r>
          </a:p>
          <a:p>
            <a:r>
              <a:rPr lang="en-US" dirty="0"/>
              <a:t>The net effect (+ or -) may or may not be immediately clear.</a:t>
            </a:r>
          </a:p>
        </p:txBody>
      </p:sp>
    </p:spTree>
    <p:extLst>
      <p:ext uri="{BB962C8B-B14F-4D97-AF65-F5344CB8AC3E}">
        <p14:creationId xmlns:p14="http://schemas.microsoft.com/office/powerpoint/2010/main" val="44747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Consider a U.S. firm owning a British subsidiary.  The subsidiary manufactures and sells personal computer in the U.K. market.  It imports microprocessors from Intel. </a:t>
            </a:r>
          </a:p>
          <a:p>
            <a:r>
              <a:rPr lang="en-US" dirty="0"/>
              <a:t>Each microprocessor costs $512.  The current spot rate is $1.60/£.  Thus each microprocessor costs £320 (= 512/1.6).</a:t>
            </a:r>
          </a:p>
          <a:p>
            <a:r>
              <a:rPr lang="en-US" dirty="0"/>
              <a:t>The unit variable cost is £650 = £320 (imported input) + £330 (locally sourced inputs). </a:t>
            </a:r>
          </a:p>
          <a:p>
            <a:r>
              <a:rPr lang="en-US" dirty="0"/>
              <a:t>The subsidiary expects to sell 50,000 computers per year at a selling price of £1,000 per unit (so the $ selling price is $1,600 per unit).</a:t>
            </a:r>
          </a:p>
          <a:p>
            <a:r>
              <a:rPr lang="en-US" dirty="0"/>
              <a:t>Fixed overhead costs per year = £4 million.  Depreciation allowances per year = £1 million.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730EFB-088F-2D4F-8858-56C9E9707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445" y="381001"/>
            <a:ext cx="227300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Measuring economic exposure</a:t>
            </a:r>
          </a:p>
          <a:p>
            <a:r>
              <a:rPr lang="en-US" sz="2800" dirty="0">
                <a:solidFill>
                  <a:srgbClr val="FFFFFF"/>
                </a:solidFill>
              </a:rPr>
              <a:t>Managing </a:t>
            </a:r>
            <a:r>
              <a:rPr lang="en-US" sz="2800">
                <a:solidFill>
                  <a:srgbClr val="FFFFFF"/>
                </a:solidFill>
              </a:rPr>
              <a:t>(net) asset </a:t>
            </a:r>
            <a:r>
              <a:rPr lang="en-US" sz="2800" dirty="0">
                <a:solidFill>
                  <a:srgbClr val="FFFFFF"/>
                </a:solidFill>
              </a:rPr>
              <a:t>exposure</a:t>
            </a:r>
          </a:p>
          <a:p>
            <a:r>
              <a:rPr lang="en-US" sz="2800" dirty="0">
                <a:solidFill>
                  <a:srgbClr val="FFFFFF"/>
                </a:solidFill>
              </a:rPr>
              <a:t>Operating exposure</a:t>
            </a:r>
          </a:p>
          <a:p>
            <a:r>
              <a:rPr lang="en-US" sz="2800" dirty="0">
                <a:solidFill>
                  <a:srgbClr val="FFFFFF"/>
                </a:solidFill>
              </a:rPr>
              <a:t>Managing operating exposure</a:t>
            </a:r>
          </a:p>
        </p:txBody>
      </p:sp>
    </p:spTree>
    <p:extLst>
      <p:ext uri="{BB962C8B-B14F-4D97-AF65-F5344CB8AC3E}">
        <p14:creationId xmlns:p14="http://schemas.microsoft.com/office/powerpoint/2010/main" val="2483108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case: fixed at $1.6/£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56" b="-64522"/>
          <a:stretch/>
        </p:blipFill>
        <p:spPr>
          <a:xfrm>
            <a:off x="779463" y="1674810"/>
            <a:ext cx="7583487" cy="6922550"/>
          </a:xfrm>
        </p:spPr>
      </p:pic>
    </p:spTree>
    <p:extLst>
      <p:ext uri="{BB962C8B-B14F-4D97-AF65-F5344CB8AC3E}">
        <p14:creationId xmlns:p14="http://schemas.microsoft.com/office/powerpoint/2010/main" val="2827487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998219" cy="1044388"/>
          </a:xfrm>
        </p:spPr>
        <p:txBody>
          <a:bodyPr/>
          <a:lstStyle/>
          <a:p>
            <a:r>
              <a:rPr lang="en-US" sz="3600" dirty="0"/>
              <a:t>£ depreciates from $1.6/£ to $1.4/£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£ cost of importing Intel chips becomes more expensive. Unit variable cost: £696 = £366 (= 512/1.4) + £330.  It was £650.</a:t>
            </a:r>
          </a:p>
          <a:p>
            <a:r>
              <a:rPr lang="en-US" dirty="0">
                <a:solidFill>
                  <a:srgbClr val="FF0000"/>
                </a:solidFill>
              </a:rPr>
              <a:t>Question</a:t>
            </a:r>
            <a:r>
              <a:rPr lang="en-US" dirty="0"/>
              <a:t> for the subsidiary: to raise £ selling price or not?</a:t>
            </a:r>
          </a:p>
          <a:p>
            <a:r>
              <a:rPr lang="en-US" dirty="0"/>
              <a:t>The answer largely depends on </a:t>
            </a:r>
            <a:r>
              <a:rPr lang="en-US" dirty="0">
                <a:solidFill>
                  <a:srgbClr val="FF0000"/>
                </a:solidFill>
              </a:rPr>
              <a:t>demand elasticity</a:t>
            </a:r>
            <a:r>
              <a:rPr lang="en-US" dirty="0"/>
              <a:t>: elastic demand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raising selling price will lead to the erosion of sales; in contrast, inelastic demand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raising selling price will not lead to erosion of sales.</a:t>
            </a:r>
          </a:p>
          <a:p>
            <a:r>
              <a:rPr lang="en-US" dirty="0">
                <a:sym typeface="Wingdings"/>
              </a:rPr>
              <a:t>3 cases: (1) Case 1: elastic demand + choose not to raise £ selling price; (2) Case 2: inelastic demand + raise the £ selling price such that $ selling price remains at $1,600 per unit; (3) Case 3: elastic demand + choose to raise £ selling price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sales volume declines.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62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</a:t>
            </a:r>
            <a:r>
              <a:rPr lang="en-US" dirty="0">
                <a:sym typeface="Wingdings"/>
              </a:rPr>
              <a:t>elastic demand + choose not to raise £ selling price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48" b="-63780"/>
          <a:stretch/>
        </p:blipFill>
        <p:spPr>
          <a:xfrm>
            <a:off x="779463" y="1814377"/>
            <a:ext cx="7583487" cy="6796939"/>
          </a:xfrm>
        </p:spPr>
      </p:pic>
    </p:spTree>
    <p:extLst>
      <p:ext uri="{BB962C8B-B14F-4D97-AF65-F5344CB8AC3E}">
        <p14:creationId xmlns:p14="http://schemas.microsoft.com/office/powerpoint/2010/main" val="2195866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resulting OCF in dollars is $8.54 million, which is much lower than the $11.6 million OCF in the benchmark case.</a:t>
            </a:r>
          </a:p>
          <a:p>
            <a:r>
              <a:rPr lang="en-US" dirty="0"/>
              <a:t>In Case 1, the subsidiary’s </a:t>
            </a:r>
            <a:r>
              <a:rPr lang="en-US" dirty="0">
                <a:solidFill>
                  <a:srgbClr val="FF0000"/>
                </a:solidFill>
              </a:rPr>
              <a:t>cost</a:t>
            </a:r>
            <a:r>
              <a:rPr lang="en-US" dirty="0"/>
              <a:t> is sensitive to FX risk, whereas its </a:t>
            </a:r>
            <a:r>
              <a:rPr lang="en-US" dirty="0">
                <a:solidFill>
                  <a:srgbClr val="FF0000"/>
                </a:solidFill>
              </a:rPr>
              <a:t>revenue</a:t>
            </a:r>
            <a:r>
              <a:rPr lang="en-US" dirty="0"/>
              <a:t> is not.</a:t>
            </a:r>
          </a:p>
          <a:p>
            <a:r>
              <a:rPr lang="en-US" dirty="0"/>
              <a:t>This </a:t>
            </a:r>
            <a:r>
              <a:rPr lang="en-US" dirty="0">
                <a:solidFill>
                  <a:srgbClr val="FF0000"/>
                </a:solidFill>
              </a:rPr>
              <a:t>asymmetry</a:t>
            </a:r>
            <a:r>
              <a:rPr lang="en-US" dirty="0"/>
              <a:t> makes its OCF sensitive to FX risk, giving rise to operating exposure.</a:t>
            </a:r>
          </a:p>
        </p:txBody>
      </p:sp>
    </p:spTree>
    <p:extLst>
      <p:ext uri="{BB962C8B-B14F-4D97-AF65-F5344CB8AC3E}">
        <p14:creationId xmlns:p14="http://schemas.microsoft.com/office/powerpoint/2010/main" val="2533043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59" y="381000"/>
            <a:ext cx="8359033" cy="1044388"/>
          </a:xfrm>
        </p:spPr>
        <p:txBody>
          <a:bodyPr/>
          <a:lstStyle/>
          <a:p>
            <a:r>
              <a:rPr lang="en-US" sz="2400" dirty="0"/>
              <a:t>Case 2: </a:t>
            </a:r>
            <a:r>
              <a:rPr lang="en-US" sz="2400" dirty="0">
                <a:sym typeface="Wingdings"/>
              </a:rPr>
              <a:t>inelastic demand + raise the £ selling price to £1,143 such that $ selling price remains at $1,600 per unit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79" b="-61922"/>
          <a:stretch/>
        </p:blipFill>
        <p:spPr>
          <a:xfrm>
            <a:off x="779463" y="1618983"/>
            <a:ext cx="7583487" cy="7173772"/>
          </a:xfrm>
        </p:spPr>
      </p:pic>
    </p:spTree>
    <p:extLst>
      <p:ext uri="{BB962C8B-B14F-4D97-AF65-F5344CB8AC3E}">
        <p14:creationId xmlns:p14="http://schemas.microsoft.com/office/powerpoint/2010/main" val="125105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OCF in dollars is $13.545 million, which is actually higher than that in the benchmark case, $11.6 million.</a:t>
            </a:r>
          </a:p>
          <a:p>
            <a:r>
              <a:rPr lang="en-US" dirty="0"/>
              <a:t>A £ depreciation needs not always lead to a lower $ OCF.</a:t>
            </a:r>
          </a:p>
          <a:p>
            <a:r>
              <a:rPr lang="en-US" dirty="0"/>
              <a:t>However, note that we do not see Case 2 (inelastic demand) often in real life.</a:t>
            </a:r>
          </a:p>
          <a:p>
            <a:r>
              <a:rPr lang="en-US" dirty="0"/>
              <a:t>Most products and services have elastic demand.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97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2103302"/>
          </a:xfrm>
        </p:spPr>
        <p:txBody>
          <a:bodyPr/>
          <a:lstStyle/>
          <a:p>
            <a:r>
              <a:rPr lang="en-US" sz="2800" dirty="0"/>
              <a:t>Case 3: </a:t>
            </a:r>
            <a:r>
              <a:rPr lang="en-US" sz="2800" dirty="0">
                <a:sym typeface="Wingdings"/>
              </a:rPr>
              <a:t>elastic demand + choose to raise £ selling price 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>
                <a:sym typeface="Wingdings"/>
              </a:rPr>
              <a:t> sales volume declines</a:t>
            </a:r>
            <a:br>
              <a:rPr lang="en-US" sz="2800" dirty="0">
                <a:sym typeface="Wingdings"/>
              </a:rPr>
            </a:br>
            <a:br>
              <a:rPr lang="en-US" sz="2800" dirty="0">
                <a:sym typeface="Wingdings"/>
              </a:rPr>
            </a:br>
            <a:r>
              <a:rPr lang="en-US" sz="2000" dirty="0">
                <a:sym typeface="Wingdings"/>
              </a:rPr>
              <a:t>Inflation assumption: unit selling price and unit locally sourced variable cost increases 8% to £1080 and £356, respectively.  Thus unit variable cost is £722 (= 356 + 366).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776" b="-62188"/>
          <a:stretch/>
        </p:blipFill>
        <p:spPr>
          <a:xfrm>
            <a:off x="779463" y="2484303"/>
            <a:ext cx="7583487" cy="6741112"/>
          </a:xfrm>
        </p:spPr>
      </p:pic>
    </p:spTree>
    <p:extLst>
      <p:ext uri="{BB962C8B-B14F-4D97-AF65-F5344CB8AC3E}">
        <p14:creationId xmlns:p14="http://schemas.microsoft.com/office/powerpoint/2010/main" val="2531939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gains/losses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Case 3, the resulting $ OCF is $7.924 million.</a:t>
            </a:r>
          </a:p>
          <a:p>
            <a:r>
              <a:rPr lang="en-US" dirty="0"/>
              <a:t>Recall that the $ OCF for the benchmark case is $11.6 million.</a:t>
            </a:r>
          </a:p>
          <a:p>
            <a:r>
              <a:rPr lang="en-US" dirty="0"/>
              <a:t>The difference/loss is $3.676 million.</a:t>
            </a:r>
          </a:p>
          <a:p>
            <a:r>
              <a:rPr lang="en-US" dirty="0"/>
              <a:t>Suppose that the effect will last for 4 years.</a:t>
            </a:r>
          </a:p>
          <a:p>
            <a:r>
              <a:rPr lang="en-US" dirty="0"/>
              <a:t>The proper discount rate is 15%.</a:t>
            </a:r>
          </a:p>
          <a:p>
            <a:r>
              <a:rPr lang="en-US" dirty="0"/>
              <a:t>The operating loss due to £ depreciation is $10.495 million (3,676,000 PMT; 4 N; 15 I/Y; CPT PV).</a:t>
            </a:r>
          </a:p>
        </p:txBody>
      </p:sp>
    </p:spTree>
    <p:extLst>
      <p:ext uri="{BB962C8B-B14F-4D97-AF65-F5344CB8AC3E}">
        <p14:creationId xmlns:p14="http://schemas.microsoft.com/office/powerpoint/2010/main" val="2000332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Determinants of operating exposure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SzPct val="125000"/>
            </a:pPr>
            <a:r>
              <a:rPr lang="en-US" altLang="en-US" sz="2600" dirty="0"/>
              <a:t>The above example demonstrated that operating exposure cannot be readily determined from the firm’s accounting statements as can transaction exposure.</a:t>
            </a:r>
          </a:p>
          <a:p>
            <a:pPr eaLnBrk="1" hangingPunct="1">
              <a:buSzPct val="125000"/>
            </a:pPr>
            <a:r>
              <a:rPr lang="en-US" altLang="en-US" sz="2600" dirty="0"/>
              <a:t>The firm’s operating exposure is determined by:</a:t>
            </a:r>
          </a:p>
          <a:p>
            <a:pPr lvl="1" eaLnBrk="1" hangingPunct="1">
              <a:buSzPct val="125000"/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FF0000"/>
                </a:solidFill>
              </a:rPr>
              <a:t>market structure </a:t>
            </a:r>
            <a:r>
              <a:rPr lang="en-US" altLang="en-US" sz="2400" dirty="0"/>
              <a:t>of inputs and products; how competitive or how monopolistic the markets facing the firm are.</a:t>
            </a:r>
          </a:p>
          <a:p>
            <a:pPr lvl="1" eaLnBrk="1" hangingPunct="1">
              <a:buSzPct val="125000"/>
            </a:pPr>
            <a:r>
              <a:rPr lang="en-US" altLang="en-US" sz="2400" dirty="0"/>
              <a:t>The firm’s </a:t>
            </a:r>
            <a:r>
              <a:rPr lang="en-US" altLang="en-US" sz="2400" dirty="0">
                <a:solidFill>
                  <a:srgbClr val="FF0000"/>
                </a:solidFill>
              </a:rPr>
              <a:t>ability to adjust </a:t>
            </a:r>
            <a:r>
              <a:rPr lang="en-US" altLang="en-US" sz="2400" dirty="0"/>
              <a:t>its markets, product mix, and sourcing in response to exchange rate changes.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alt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72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operating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firm is exposed to exchange rate risk mainly through the effect of FX changes in its </a:t>
            </a:r>
            <a:r>
              <a:rPr lang="en-US" dirty="0">
                <a:solidFill>
                  <a:srgbClr val="FF0000"/>
                </a:solidFill>
              </a:rPr>
              <a:t>competitive</a:t>
            </a:r>
            <a:r>
              <a:rPr lang="en-US" dirty="0"/>
              <a:t> position.</a:t>
            </a:r>
          </a:p>
          <a:p>
            <a:r>
              <a:rPr lang="en-US" dirty="0"/>
              <a:t>Thus, operation exposure management needs to be a part of the firm’s long-term strategic planning.</a:t>
            </a:r>
          </a:p>
        </p:txBody>
      </p:sp>
    </p:spTree>
    <p:extLst>
      <p:ext uri="{BB962C8B-B14F-4D97-AF65-F5344CB8AC3E}">
        <p14:creationId xmlns:p14="http://schemas.microsoft.com/office/powerpoint/2010/main" val="43947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Economic exposure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Changes in exchange rates can affect not only firms that are directly engaged in international trade but also purely domestic firms.</a:t>
            </a:r>
          </a:p>
          <a:p>
            <a:pPr eaLnBrk="1" hangingPunct="1"/>
            <a:r>
              <a:rPr lang="en-US" altLang="en-US" sz="2400" dirty="0"/>
              <a:t>If the domestic firm’s products compete with imported goods, then their competitive position is affected by the strength or weakness of the local currency.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alt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29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Managing strategies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Selecting low cost production sites</a:t>
            </a:r>
          </a:p>
          <a:p>
            <a:pPr eaLnBrk="1" hangingPunct="1"/>
            <a:r>
              <a:rPr lang="en-US" altLang="en-US" dirty="0"/>
              <a:t>Flexible sourcing policy</a:t>
            </a:r>
          </a:p>
          <a:p>
            <a:pPr eaLnBrk="1" hangingPunct="1"/>
            <a:r>
              <a:rPr lang="en-US" altLang="en-US" dirty="0"/>
              <a:t>Diversification of the market</a:t>
            </a:r>
          </a:p>
          <a:p>
            <a:pPr eaLnBrk="1" hangingPunct="1"/>
            <a:r>
              <a:rPr lang="en-US" altLang="en-US" dirty="0"/>
              <a:t>R&amp;D and product differentiation</a:t>
            </a:r>
          </a:p>
          <a:p>
            <a:pPr eaLnBrk="1" hangingPunct="1"/>
            <a:r>
              <a:rPr lang="en-US" altLang="en-US" dirty="0"/>
              <a:t>Financial hedging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alt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397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Selecting (low cost) production sites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firm may wish to diversify the location of its production sites to mitigate the effect of exchange rate movements.</a:t>
            </a:r>
          </a:p>
          <a:p>
            <a:pPr eaLnBrk="1" hangingPunct="1"/>
            <a:r>
              <a:rPr lang="en-US" altLang="en-US" dirty="0"/>
              <a:t>For example, Honda built North American factories in response to a strong yen, but later found itself importing more cars from Japan due to a weak yen.</a:t>
            </a:r>
          </a:p>
          <a:p>
            <a:pPr eaLnBrk="1" hangingPunct="1"/>
            <a:r>
              <a:rPr lang="en-US" altLang="en-US" dirty="0"/>
              <a:t>E.g., Mexico, China, Vietnam.</a:t>
            </a:r>
          </a:p>
          <a:p>
            <a:pPr eaLnBrk="1" hangingPunct="1"/>
            <a:r>
              <a:rPr lang="en-US" altLang="en-US" dirty="0"/>
              <a:t>Downside: economies of scale.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alt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11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Flexible sourcing policy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Sourcing does not apply only to components, but also to “guest workers.”</a:t>
            </a:r>
          </a:p>
          <a:p>
            <a:pPr eaLnBrk="1" hangingPunct="1"/>
            <a:r>
              <a:rPr lang="en-US" altLang="en-US"/>
              <a:t>For example, Japan Air Lines hired foreign crews to remain competitive in international routes in the face of a strong yen, but later contemplated a reverse strategy in the face of a weak yen and rising domestic unemployment.</a:t>
            </a:r>
          </a:p>
          <a:p>
            <a:pPr eaLnBrk="1" hangingPunct="1"/>
            <a:endParaRPr lang="en-US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alt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63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Diversification of the market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Selling in multiple markets to take advantage of economies of scale and diversification of exchange rate risk.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alt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0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R&amp;D and product differentiation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Successful research and development (R&amp;D) allows for: </a:t>
            </a:r>
          </a:p>
          <a:p>
            <a:pPr lvl="1" eaLnBrk="1" hangingPunct="1"/>
            <a:r>
              <a:rPr lang="en-US" altLang="en-US"/>
              <a:t>Cost-cutting </a:t>
            </a:r>
          </a:p>
          <a:p>
            <a:pPr lvl="1" eaLnBrk="1" hangingPunct="1"/>
            <a:r>
              <a:rPr lang="en-US" altLang="en-US"/>
              <a:t>Enhanced productivity</a:t>
            </a:r>
          </a:p>
          <a:p>
            <a:pPr lvl="1" eaLnBrk="1" hangingPunct="1"/>
            <a:r>
              <a:rPr lang="en-US" altLang="en-US"/>
              <a:t>Product differentiation</a:t>
            </a:r>
          </a:p>
          <a:p>
            <a:pPr eaLnBrk="1" hangingPunct="1"/>
            <a:r>
              <a:rPr lang="en-US" altLang="en-US"/>
              <a:t>Successful product differentiation gives the firm less elastic demand—which may translate into less exchange rate risk.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alt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19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Financial hedging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Firms expose to FX risk mainly through the effect of FX variability on its competitive position.</a:t>
            </a:r>
          </a:p>
          <a:p>
            <a:pPr eaLnBrk="1" hangingPunct="1"/>
            <a:r>
              <a:rPr lang="en-US" altLang="en-US" dirty="0"/>
              <a:t>Thus, managing operating exposure is strategic in nature.</a:t>
            </a:r>
          </a:p>
          <a:p>
            <a:pPr eaLnBrk="1" hangingPunct="1"/>
            <a:r>
              <a:rPr lang="en-US" altLang="en-US" dirty="0"/>
              <a:t>In contrast, financial hedging is more about stabilize the firm’s cash flows in the </a:t>
            </a:r>
            <a:r>
              <a:rPr lang="en-US" altLang="en-US" dirty="0">
                <a:solidFill>
                  <a:srgbClr val="FF0000"/>
                </a:solidFill>
              </a:rPr>
              <a:t>near term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Financial hedging involves the use of derivative securities such as currency swaps, futures, forwards, and currency options.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alt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44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End-of-chapter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Questions: 1-9, 11.</a:t>
            </a:r>
          </a:p>
          <a:p>
            <a:r>
              <a:rPr lang="en-US" sz="2400" dirty="0"/>
              <a:t>Problems: 1-3.</a:t>
            </a:r>
          </a:p>
        </p:txBody>
      </p:sp>
    </p:spTree>
    <p:extLst>
      <p:ext uri="{BB962C8B-B14F-4D97-AF65-F5344CB8AC3E}">
        <p14:creationId xmlns:p14="http://schemas.microsoft.com/office/powerpoint/2010/main" val="4189601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Market efficiency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Any anticipated changes in the exchange rates would already have been discounted and reflected in the firm’s value. </a:t>
            </a:r>
          </a:p>
          <a:p>
            <a:pPr eaLnBrk="1" hangingPunct="1"/>
            <a:r>
              <a:rPr lang="en-US" altLang="en-US" sz="2800" dirty="0"/>
              <a:t>Economic exposure can be defined as the extent to which the value of the firm would be affected by </a:t>
            </a:r>
            <a:r>
              <a:rPr lang="en-US" altLang="en-US" sz="2800" i="1" dirty="0"/>
              <a:t>unanticipated </a:t>
            </a:r>
            <a:r>
              <a:rPr lang="en-US" altLang="en-US" sz="2800" dirty="0"/>
              <a:t>changes in exchange rates.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alt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3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2"/>
          <p:cNvGrpSpPr>
            <a:grpSpLocks/>
          </p:cNvGrpSpPr>
          <p:nvPr/>
        </p:nvGrpSpPr>
        <p:grpSpPr bwMode="auto">
          <a:xfrm>
            <a:off x="846138" y="1714500"/>
            <a:ext cx="2371725" cy="1714500"/>
            <a:chOff x="480" y="936"/>
            <a:chExt cx="1344" cy="936"/>
          </a:xfrm>
        </p:grpSpPr>
        <p:sp>
          <p:nvSpPr>
            <p:cNvPr id="11278" name="Text Box 13"/>
            <p:cNvSpPr txBox="1">
              <a:spLocks noChangeArrowheads="1"/>
            </p:cNvSpPr>
            <p:nvPr/>
          </p:nvSpPr>
          <p:spPr bwMode="auto">
            <a:xfrm>
              <a:off x="485" y="1081"/>
              <a:ext cx="120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Asset exposure</a:t>
              </a:r>
            </a:p>
          </p:txBody>
        </p:sp>
        <p:sp>
          <p:nvSpPr>
            <p:cNvPr id="11279" name="AutoShape 14"/>
            <p:cNvSpPr>
              <a:spLocks noChangeArrowheads="1"/>
            </p:cNvSpPr>
            <p:nvPr/>
          </p:nvSpPr>
          <p:spPr bwMode="auto">
            <a:xfrm rot="16200000" flipV="1">
              <a:off x="684" y="732"/>
              <a:ext cx="936" cy="13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5461 h 21600"/>
                <a:gd name="T20" fmla="*/ 1811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542" y="0"/>
                  </a:moveTo>
                  <a:lnTo>
                    <a:pt x="9484" y="7388"/>
                  </a:lnTo>
                  <a:lnTo>
                    <a:pt x="12969" y="7388"/>
                  </a:lnTo>
                  <a:lnTo>
                    <a:pt x="12969" y="15464"/>
                  </a:lnTo>
                  <a:lnTo>
                    <a:pt x="0" y="15464"/>
                  </a:lnTo>
                  <a:lnTo>
                    <a:pt x="0" y="21600"/>
                  </a:lnTo>
                  <a:lnTo>
                    <a:pt x="18115" y="21600"/>
                  </a:lnTo>
                  <a:lnTo>
                    <a:pt x="18115" y="7388"/>
                  </a:lnTo>
                  <a:lnTo>
                    <a:pt x="21600" y="7388"/>
                  </a:lnTo>
                  <a:lnTo>
                    <a:pt x="15542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381001" y="4496599"/>
            <a:ext cx="2921000" cy="1671637"/>
            <a:chOff x="344" y="2400"/>
            <a:chExt cx="1528" cy="912"/>
          </a:xfrm>
        </p:grpSpPr>
        <p:sp>
          <p:nvSpPr>
            <p:cNvPr id="11276" name="AutoShape 3"/>
            <p:cNvSpPr>
              <a:spLocks noChangeArrowheads="1"/>
            </p:cNvSpPr>
            <p:nvPr/>
          </p:nvSpPr>
          <p:spPr bwMode="auto">
            <a:xfrm rot="5400000">
              <a:off x="720" y="2160"/>
              <a:ext cx="912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5533 h 21600"/>
                <a:gd name="T20" fmla="*/ 1745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004" y="0"/>
                  </a:moveTo>
                  <a:lnTo>
                    <a:pt x="8407" y="7401"/>
                  </a:lnTo>
                  <a:lnTo>
                    <a:pt x="12552" y="7401"/>
                  </a:lnTo>
                  <a:lnTo>
                    <a:pt x="12552" y="15533"/>
                  </a:lnTo>
                  <a:lnTo>
                    <a:pt x="0" y="15533"/>
                  </a:lnTo>
                  <a:lnTo>
                    <a:pt x="0" y="21600"/>
                  </a:lnTo>
                  <a:lnTo>
                    <a:pt x="17455" y="21600"/>
                  </a:lnTo>
                  <a:lnTo>
                    <a:pt x="17455" y="7401"/>
                  </a:lnTo>
                  <a:lnTo>
                    <a:pt x="21600" y="7401"/>
                  </a:lnTo>
                  <a:lnTo>
                    <a:pt x="1500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277" name="Text Box 4"/>
            <p:cNvSpPr txBox="1">
              <a:spLocks noChangeArrowheads="1"/>
            </p:cNvSpPr>
            <p:nvPr/>
          </p:nvSpPr>
          <p:spPr bwMode="auto">
            <a:xfrm>
              <a:off x="344" y="2911"/>
              <a:ext cx="144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FFFF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Operating exposure</a:t>
              </a:r>
            </a:p>
          </p:txBody>
        </p:sp>
      </p:grpSp>
      <p:sp>
        <p:nvSpPr>
          <p:cNvPr id="11268" name="AutoShape 5"/>
          <p:cNvSpPr>
            <a:spLocks noChangeArrowheads="1"/>
          </p:cNvSpPr>
          <p:nvPr/>
        </p:nvSpPr>
        <p:spPr bwMode="auto">
          <a:xfrm>
            <a:off x="6096000" y="4572000"/>
            <a:ext cx="2032000" cy="13192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196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341" y="0"/>
                </a:moveTo>
                <a:lnTo>
                  <a:pt x="9082" y="7200"/>
                </a:lnTo>
                <a:lnTo>
                  <a:pt x="12168" y="7200"/>
                </a:lnTo>
                <a:lnTo>
                  <a:pt x="12168" y="14196"/>
                </a:lnTo>
                <a:lnTo>
                  <a:pt x="0" y="1419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34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3236" tIns="51618" rIns="103236" bIns="51618" anchor="ctr"/>
          <a:lstStyle/>
          <a:p>
            <a:endParaRPr lang="en-US"/>
          </a:p>
        </p:txBody>
      </p:sp>
      <p:sp>
        <p:nvSpPr>
          <p:cNvPr id="11269" name="AutoShape 6"/>
          <p:cNvSpPr>
            <a:spLocks noChangeArrowheads="1"/>
          </p:cNvSpPr>
          <p:nvPr/>
        </p:nvSpPr>
        <p:spPr bwMode="auto">
          <a:xfrm flipV="1">
            <a:off x="6096000" y="2022475"/>
            <a:ext cx="2032000" cy="13192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196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341" y="0"/>
                </a:moveTo>
                <a:lnTo>
                  <a:pt x="9082" y="7200"/>
                </a:lnTo>
                <a:lnTo>
                  <a:pt x="12168" y="7200"/>
                </a:lnTo>
                <a:lnTo>
                  <a:pt x="12168" y="14196"/>
                </a:lnTo>
                <a:lnTo>
                  <a:pt x="0" y="1419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34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3236" tIns="51618" rIns="103236" bIns="51618" anchor="ctr"/>
          <a:lstStyle/>
          <a:p>
            <a:endParaRPr lang="en-US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Channels of Economic Exposure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6858000" y="3429000"/>
            <a:ext cx="1778000" cy="96601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Firm Value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3217863" y="1846263"/>
            <a:ext cx="3063623" cy="111990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 currency value of assets (A/R) and liabilities (A/P)</a:t>
            </a: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3441162" y="5099050"/>
            <a:ext cx="2654838" cy="78135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Future operating cash flows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508000" y="3429000"/>
            <a:ext cx="1947863" cy="12122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Exchange rate fluctuations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alt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7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How to measure economic exposure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79463" y="1828800"/>
            <a:ext cx="7583487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Economic exposure is the sensitivity of the future home currency value of the firm’s assets and liabilities and the firm’s operating cash flow to random changes in exchange rates.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There exist statistical measurements of sensitivity.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Asset exposure: sensitivity of the future home currency values of the firm’s assets and liabilities to random changes in exchange rates.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Operating exposure: sensitivity of the firm’s operating cash flows in home currency to random changes in exchange rates.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alt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9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How to measure asset exposure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If a U.S. MNC were to run a regression on the </a:t>
            </a:r>
            <a:r>
              <a:rPr lang="en-US" altLang="en-US" sz="2400"/>
              <a:t>home currency value, P($), </a:t>
            </a:r>
            <a:r>
              <a:rPr lang="en-US" altLang="en-US" sz="2400" dirty="0"/>
              <a:t>of its British assets (tangible assets and financial assets) and liabilities on the dollar-pound exchange rate, S($/£), the regression would be of the form: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/>
              <a:t>P = a + b × S + e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88180" y="3886200"/>
            <a:ext cx="8551862" cy="102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where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is the regression constant.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77862" y="4953936"/>
            <a:ext cx="8550275" cy="47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is the random error term with mean zero.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53123" y="5427698"/>
            <a:ext cx="8550275" cy="121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regression coefficient b (its unit being £) measures the sensitivity of the dollar value of the assets (P) to the exchange rate, </a:t>
            </a:r>
            <a:r>
              <a:rPr lang="en-US" altLang="en-US" sz="2400" i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altLang="en-US" sz="2400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alt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69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Mindful about quotation and units!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US MNC example: P ($) = a + b (£) × S ($/£) + e.</a:t>
            </a:r>
          </a:p>
          <a:p>
            <a:r>
              <a:rPr lang="en-US" dirty="0"/>
              <a:t>In contrast, if we have a British firm that has an American asset, the quotation and units will change accordingly: P (£) = a + b ($) × S (£/$) + 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7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Slope = sensitivity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The exposure coefficient, </a:t>
            </a:r>
            <a:r>
              <a:rPr lang="en-US" altLang="en-US" sz="2400" i="1" dirty="0"/>
              <a:t>b</a:t>
            </a:r>
            <a:r>
              <a:rPr lang="en-US" altLang="en-US" sz="2400" dirty="0"/>
              <a:t>, is defined as follows: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79463" y="4484688"/>
            <a:ext cx="7774939" cy="121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FFF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where </a:t>
            </a:r>
            <a:r>
              <a:rPr lang="en-US" altLang="en-US" sz="2400" dirty="0" err="1">
                <a:solidFill>
                  <a:srgbClr val="FFFFF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Cov</a:t>
            </a:r>
            <a:r>
              <a:rPr lang="en-US" altLang="en-US" sz="2400" dirty="0">
                <a:solidFill>
                  <a:srgbClr val="FFFFF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(P,S) is the covariance between the dollar value of the asset and the exchange rate, and </a:t>
            </a:r>
            <a:r>
              <a:rPr lang="en-US" altLang="en-US" sz="2400" dirty="0" err="1">
                <a:solidFill>
                  <a:srgbClr val="FFFFF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Var</a:t>
            </a:r>
            <a:r>
              <a:rPr lang="en-US" altLang="en-US" sz="2400" dirty="0">
                <a:solidFill>
                  <a:srgbClr val="FFFFF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(S) is the variance of the exchange rate.</a:t>
            </a: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3234068" y="2971800"/>
            <a:ext cx="2417052" cy="1212850"/>
            <a:chOff x="1824" y="1545"/>
            <a:chExt cx="1371" cy="662"/>
          </a:xfrm>
        </p:grpSpPr>
        <p:grpSp>
          <p:nvGrpSpPr>
            <p:cNvPr id="13319" name="Group 6"/>
            <p:cNvGrpSpPr>
              <a:grpSpLocks/>
            </p:cNvGrpSpPr>
            <p:nvPr/>
          </p:nvGrpSpPr>
          <p:grpSpPr bwMode="auto">
            <a:xfrm>
              <a:off x="2256" y="1545"/>
              <a:ext cx="939" cy="662"/>
              <a:chOff x="2256" y="1545"/>
              <a:chExt cx="939" cy="662"/>
            </a:xfrm>
          </p:grpSpPr>
          <p:sp>
            <p:nvSpPr>
              <p:cNvPr id="13321" name="Rectangle 7"/>
              <p:cNvSpPr>
                <a:spLocks noChangeArrowheads="1"/>
              </p:cNvSpPr>
              <p:nvPr/>
            </p:nvSpPr>
            <p:spPr bwMode="auto">
              <a:xfrm>
                <a:off x="2256" y="1545"/>
                <a:ext cx="939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200" dirty="0" err="1">
                    <a:solidFill>
                      <a:srgbClr val="FFFFFF"/>
                    </a:solidFill>
                    <a:latin typeface="Times New Roman" pitchFamily="18" charset="0"/>
                  </a:rPr>
                  <a:t>Cov</a:t>
                </a:r>
                <a:r>
                  <a:rPr lang="en-US" altLang="en-US" sz="3200" dirty="0">
                    <a:solidFill>
                      <a:srgbClr val="FFFFFF"/>
                    </a:solidFill>
                    <a:latin typeface="Times New Roman" pitchFamily="18" charset="0"/>
                  </a:rPr>
                  <a:t>(P,S)</a:t>
                </a:r>
              </a:p>
            </p:txBody>
          </p:sp>
          <p:sp>
            <p:nvSpPr>
              <p:cNvPr id="13322" name="Rectangle 8"/>
              <p:cNvSpPr>
                <a:spLocks noChangeArrowheads="1"/>
              </p:cNvSpPr>
              <p:nvPr/>
            </p:nvSpPr>
            <p:spPr bwMode="auto">
              <a:xfrm>
                <a:off x="2379" y="1888"/>
                <a:ext cx="712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200" dirty="0" err="1">
                    <a:solidFill>
                      <a:srgbClr val="FFFFFF"/>
                    </a:solidFill>
                    <a:latin typeface="Times New Roman" pitchFamily="18" charset="0"/>
                  </a:rPr>
                  <a:t>Var</a:t>
                </a:r>
                <a:r>
                  <a:rPr lang="en-US" altLang="en-US" sz="3200" dirty="0">
                    <a:solidFill>
                      <a:srgbClr val="FFFFFF"/>
                    </a:solidFill>
                    <a:latin typeface="Times New Roman" pitchFamily="18" charset="0"/>
                  </a:rPr>
                  <a:t>(S)</a:t>
                </a:r>
              </a:p>
            </p:txBody>
          </p:sp>
          <p:sp>
            <p:nvSpPr>
              <p:cNvPr id="13323" name="Line 9"/>
              <p:cNvSpPr>
                <a:spLocks noChangeShapeType="1"/>
              </p:cNvSpPr>
              <p:nvPr/>
            </p:nvSpPr>
            <p:spPr bwMode="auto">
              <a:xfrm>
                <a:off x="2304" y="1872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0" name="Rectangle 10"/>
            <p:cNvSpPr>
              <a:spLocks noChangeArrowheads="1"/>
            </p:cNvSpPr>
            <p:nvPr/>
          </p:nvSpPr>
          <p:spPr bwMode="auto">
            <a:xfrm>
              <a:off x="1824" y="1696"/>
              <a:ext cx="498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  <a:r>
                <a:rPr lang="en-US" altLang="en-US" sz="3200" i="1" dirty="0">
                  <a:latin typeface="Times New Roman" pitchFamily="18" charset="0"/>
                </a:rPr>
                <a:t> = </a:t>
              </a: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alt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11155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619</TotalTime>
  <Words>2168</Words>
  <Application>Microsoft Macintosh PowerPoint</Application>
  <PresentationFormat>On-screen Show (4:3)</PresentationFormat>
  <Paragraphs>148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 Unicode MS</vt:lpstr>
      <vt:lpstr>Arial</vt:lpstr>
      <vt:lpstr>Calibri</vt:lpstr>
      <vt:lpstr>Times New Roman</vt:lpstr>
      <vt:lpstr>Trebuchet MS</vt:lpstr>
      <vt:lpstr>Wingdings</vt:lpstr>
      <vt:lpstr>Wingdings 2</vt:lpstr>
      <vt:lpstr>Revolution</vt:lpstr>
      <vt:lpstr>Economic Exposure </vt:lpstr>
      <vt:lpstr>Sections</vt:lpstr>
      <vt:lpstr>Economic exposure</vt:lpstr>
      <vt:lpstr>Market efficiency</vt:lpstr>
      <vt:lpstr>Channels of Economic Exposure</vt:lpstr>
      <vt:lpstr>How to measure economic exposure</vt:lpstr>
      <vt:lpstr>How to measure asset exposure</vt:lpstr>
      <vt:lpstr>Mindful about quotation and units!</vt:lpstr>
      <vt:lpstr>Slope = sensitivity</vt:lpstr>
      <vt:lpstr>Example</vt:lpstr>
      <vt:lpstr>3 cases with different correlations</vt:lpstr>
      <vt:lpstr>Positive correlation</vt:lpstr>
      <vt:lpstr>Computation – Case 1</vt:lpstr>
      <vt:lpstr>Managing asset exposure</vt:lpstr>
      <vt:lpstr>Hedge outcomes</vt:lpstr>
      <vt:lpstr>Variance decomposition</vt:lpstr>
      <vt:lpstr>Other correlation structures</vt:lpstr>
      <vt:lpstr>Operating exposure</vt:lpstr>
      <vt:lpstr>Example</vt:lpstr>
      <vt:lpstr>Benchmark case: fixed at $1.6/£</vt:lpstr>
      <vt:lpstr>£ depreciates from $1.6/£ to $1.4/£</vt:lpstr>
      <vt:lpstr>Case 1: elastic demand + choose not to raise £ selling price</vt:lpstr>
      <vt:lpstr>Case 1: outcome</vt:lpstr>
      <vt:lpstr>Case 2: inelastic demand + raise the £ selling price to £1,143 such that $ selling price remains at $1,600 per unit</vt:lpstr>
      <vt:lpstr>Case 2: outcome</vt:lpstr>
      <vt:lpstr>Case 3: elastic demand + choose to raise £ selling price  sales volume declines  Inflation assumption: unit selling price and unit locally sourced variable cost increases 8% to £1080 and £356, respectively.  Thus unit variable cost is £722 (= 356 + 366).</vt:lpstr>
      <vt:lpstr>Operating gains/losses</vt:lpstr>
      <vt:lpstr>Determinants of operating exposure</vt:lpstr>
      <vt:lpstr>Managing operating exposure</vt:lpstr>
      <vt:lpstr>Managing strategies</vt:lpstr>
      <vt:lpstr>Selecting (low cost) production sites</vt:lpstr>
      <vt:lpstr>Flexible sourcing policy</vt:lpstr>
      <vt:lpstr>Diversification of the market</vt:lpstr>
      <vt:lpstr>R&amp;D and product differentiation</vt:lpstr>
      <vt:lpstr>Financial hedging</vt:lpstr>
      <vt:lpstr>End-of-chapter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Monetary System and Exchange-Rate Systems </dc:title>
  <dc:creator>Kevin Chiang</dc:creator>
  <cp:lastModifiedBy>Microsoft Office User</cp:lastModifiedBy>
  <cp:revision>196</cp:revision>
  <cp:lastPrinted>2016-08-03T17:57:52Z</cp:lastPrinted>
  <dcterms:created xsi:type="dcterms:W3CDTF">2016-02-29T18:39:39Z</dcterms:created>
  <dcterms:modified xsi:type="dcterms:W3CDTF">2019-11-11T14:41:56Z</dcterms:modified>
</cp:coreProperties>
</file>